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8" r:id="rId6"/>
    <p:sldId id="267" r:id="rId7"/>
    <p:sldId id="30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E"/>
    <a:srgbClr val="077B3B"/>
    <a:srgbClr val="00A44E"/>
    <a:srgbClr val="007B3B"/>
    <a:srgbClr val="00A651"/>
    <a:srgbClr val="079418"/>
    <a:srgbClr val="004A24"/>
    <a:srgbClr val="74C427"/>
    <a:srgbClr val="8AC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3" autoAdjust="0"/>
    <p:restoredTop sz="94302" autoAdjust="0"/>
  </p:normalViewPr>
  <p:slideViewPr>
    <p:cSldViewPr snapToGrid="0" snapToObjects="1">
      <p:cViewPr varScale="1">
        <p:scale>
          <a:sx n="104" d="100"/>
          <a:sy n="104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 dirty="0"/>
              <a:t>Slide Title Here</a:t>
            </a:r>
            <a:endParaRPr lang="en-US" b="0" i="0" u="none" strike="noStrike" dirty="0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accumsan</a:t>
            </a:r>
            <a:r>
              <a:rPr lang="en-US" sz="1400" dirty="0"/>
              <a:t> </a:t>
            </a:r>
            <a:r>
              <a:rPr lang="en-US" sz="1400" dirty="0" err="1"/>
              <a:t>purus</a:t>
            </a:r>
            <a:r>
              <a:rPr lang="en-US" sz="1400" dirty="0"/>
              <a:t> in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pharetra. </a:t>
            </a:r>
            <a:r>
              <a:rPr lang="en-US" sz="1400" dirty="0" err="1"/>
              <a:t>Proin</a:t>
            </a:r>
            <a:r>
              <a:rPr lang="en-US" sz="1400" dirty="0"/>
              <a:t>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elementum</a:t>
            </a:r>
            <a:r>
              <a:rPr lang="en-US" sz="1400" dirty="0"/>
              <a:t> </a:t>
            </a:r>
            <a:r>
              <a:rPr lang="en-US" sz="1400" dirty="0" err="1"/>
              <a:t>turpis</a:t>
            </a:r>
            <a:r>
              <a:rPr lang="en-US" sz="1400" dirty="0"/>
              <a:t>.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sodales</a:t>
            </a:r>
            <a:r>
              <a:rPr lang="en-US" sz="1400" dirty="0"/>
              <a:t> magna id pulvinar </a:t>
            </a:r>
            <a:r>
              <a:rPr lang="en-US" sz="1400" dirty="0" err="1"/>
              <a:t>pretium</a:t>
            </a:r>
            <a:r>
              <a:rPr lang="en-US" sz="1400" dirty="0"/>
              <a:t>. </a:t>
            </a:r>
            <a:r>
              <a:rPr lang="en-US" sz="1400" dirty="0" err="1"/>
              <a:t>Phasellus</a:t>
            </a:r>
            <a:r>
              <a:rPr lang="en-US" sz="1400" dirty="0"/>
              <a:t> porta ipsum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, </a:t>
            </a:r>
            <a:r>
              <a:rPr lang="en-US" sz="1400" dirty="0" err="1"/>
              <a:t>justo</a:t>
            </a:r>
            <a:r>
              <a:rPr lang="en-US" sz="1400" dirty="0"/>
              <a:t> </a:t>
            </a:r>
            <a:r>
              <a:rPr lang="en-US" sz="1400" dirty="0" err="1"/>
              <a:t>quis</a:t>
            </a:r>
            <a:r>
              <a:rPr lang="en-US" sz="1400" dirty="0"/>
              <a:t> semper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FA48A-D45C-104B-BED3-DE006E62D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9932" y="217820"/>
            <a:ext cx="1623486" cy="7493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7632" cy="75121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6" cy="74930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6" cy="749301"/>
          </a:xfrm>
          <a:prstGeom prst="rect">
            <a:avLst/>
          </a:prstGeom>
        </p:spPr>
      </p:pic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49" r:id="rId4"/>
    <p:sldLayoutId id="2147483652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unt.edu/policy/04-00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F8852-3F5E-3A4A-B788-E6A7CB4D8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492" y="4583189"/>
            <a:ext cx="5056555" cy="439101"/>
          </a:xfrm>
        </p:spPr>
        <p:txBody>
          <a:bodyPr/>
          <a:lstStyle/>
          <a:p>
            <a:r>
              <a:rPr lang="en-US" sz="3200" dirty="0"/>
              <a:t>UNT Campus Carry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4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7878" y="433681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5934" y="1577780"/>
            <a:ext cx="10471637" cy="604105"/>
          </a:xfrm>
        </p:spPr>
        <p:txBody>
          <a:bodyPr/>
          <a:lstStyle/>
          <a:p>
            <a:pPr algn="ctr"/>
            <a:r>
              <a:rPr lang="en-US" sz="3600" b="1" dirty="0">
                <a:latin typeface="Minion Pro"/>
              </a:rPr>
              <a:t>This is </a:t>
            </a:r>
            <a:r>
              <a:rPr lang="en-US" sz="3600" b="1" u="sng" dirty="0">
                <a:latin typeface="Minion Pro"/>
              </a:rPr>
              <a:t>NOT</a:t>
            </a:r>
            <a:r>
              <a:rPr lang="en-US" sz="3600" b="1" dirty="0">
                <a:latin typeface="Minion Pro"/>
              </a:rPr>
              <a:t> what you should see.</a:t>
            </a:r>
            <a:br>
              <a:rPr lang="en-US" sz="3600" dirty="0">
                <a:latin typeface="Minion Pro"/>
              </a:rPr>
            </a:br>
            <a:endParaRPr lang="en-US" sz="3600" dirty="0">
              <a:latin typeface="Minion Pro"/>
            </a:endParaRPr>
          </a:p>
          <a:p>
            <a:pPr algn="ctr"/>
            <a:endParaRPr lang="en-US" sz="3600" dirty="0">
              <a:latin typeface="Minion Pro"/>
            </a:endParaRPr>
          </a:p>
          <a:p>
            <a:pPr algn="ctr"/>
            <a:endParaRPr lang="en-US" sz="3600" dirty="0">
              <a:latin typeface="Minion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878" y="2544695"/>
            <a:ext cx="3024799" cy="3089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30" y="2483937"/>
            <a:ext cx="2970593" cy="31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609527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</a:rPr>
              <a:t>If you see a handgun on campus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4592" y="1867927"/>
            <a:ext cx="11016762" cy="41260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LTC Holders must </a:t>
            </a:r>
            <a:r>
              <a:rPr lang="en-US" sz="2400" b="1" u="sng" dirty="0">
                <a:latin typeface="Minion Pro"/>
              </a:rPr>
              <a:t>intentionally or knowingly display </a:t>
            </a:r>
            <a:r>
              <a:rPr lang="en-US" sz="2400" dirty="0">
                <a:latin typeface="Minion Pro"/>
              </a:rPr>
              <a:t>the handgun in plain view to be a criminal offense. </a:t>
            </a:r>
          </a:p>
          <a:p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Minion Pro"/>
              </a:rPr>
              <a:t>Do not confront the individual(s)!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Be a good witness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Avoid escalating the situation</a:t>
            </a:r>
          </a:p>
          <a:p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Minion Pro"/>
              </a:rPr>
              <a:t>Contact the UNT Police Department immediately! 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b="1" u="sng" dirty="0">
                <a:latin typeface="Minion Pro"/>
              </a:rPr>
              <a:t>911</a:t>
            </a:r>
            <a:r>
              <a:rPr lang="en-US" dirty="0">
                <a:latin typeface="Minion Pro"/>
              </a:rPr>
              <a:t> or 940-565-3000</a:t>
            </a:r>
          </a:p>
        </p:txBody>
      </p:sp>
    </p:spTree>
    <p:extLst>
      <p:ext uri="{BB962C8B-B14F-4D97-AF65-F5344CB8AC3E}">
        <p14:creationId xmlns:p14="http://schemas.microsoft.com/office/powerpoint/2010/main" val="56064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609527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</a:rPr>
              <a:t>Reporting to the Police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4592" y="1867927"/>
            <a:ext cx="11016762" cy="3152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  <a:cs typeface="AngsanaUPC" panose="02020603050405020304" pitchFamily="18" charset="-34"/>
              </a:rPr>
              <a:t>When you report a crime or suspicious person we need to know: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  <a:cs typeface="AngsanaUPC" panose="02020603050405020304" pitchFamily="18" charset="-34"/>
              </a:rPr>
              <a:t>Specific location(s).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  <a:cs typeface="AngsanaUPC" panose="02020603050405020304" pitchFamily="18" charset="-34"/>
              </a:rPr>
              <a:t>Type of incident.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  <a:cs typeface="AngsanaUPC" panose="02020603050405020304" pitchFamily="18" charset="-34"/>
              </a:rPr>
              <a:t>Description of person(s)/suspect(s)/vehicle:</a:t>
            </a:r>
          </a:p>
          <a:p>
            <a:pPr marL="942975" lvl="2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Minion Pro"/>
                <a:cs typeface="AngsanaUPC" panose="02020603050405020304" pitchFamily="18" charset="-34"/>
              </a:rPr>
              <a:t>Think TOP DOWN: race/gender/clothing/other unique attributes (carrying a blue backpack, long ponytail, noticeable limp, etc.).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  <a:cs typeface="AngsanaUPC" panose="02020603050405020304" pitchFamily="18" charset="-34"/>
              </a:rPr>
              <a:t>If no longer visible, last known location/direction headed. 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  <a:cs typeface="AngsanaUPC" panose="02020603050405020304" pitchFamily="18" charset="-34"/>
              </a:rPr>
              <a:t>If safe to do so, take a photo with your cell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7375" y="5432869"/>
            <a:ext cx="881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0038" lvl="1" indent="0" algn="ctr">
              <a:buNone/>
            </a:pPr>
            <a:r>
              <a:rPr lang="en-US" sz="2800" dirty="0">
                <a:latin typeface="Minion Pro"/>
                <a:cs typeface="AngsanaUPC" panose="02020603050405020304" pitchFamily="18" charset="-34"/>
              </a:rPr>
              <a:t>Remember, </a:t>
            </a:r>
            <a:r>
              <a:rPr lang="en-US" sz="2800" b="1" dirty="0">
                <a:latin typeface="Minion Pro"/>
                <a:cs typeface="AngsanaUPC" panose="02020603050405020304" pitchFamily="18" charset="-34"/>
              </a:rPr>
              <a:t>WE CAN’T HELP IF WE DON’T KNOW</a:t>
            </a:r>
            <a:endParaRPr lang="en-US" sz="28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81056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7154" y="2195038"/>
            <a:ext cx="10216661" cy="873442"/>
          </a:xfrm>
        </p:spPr>
        <p:txBody>
          <a:bodyPr/>
          <a:lstStyle/>
          <a:p>
            <a:pPr algn="ctr"/>
            <a:r>
              <a:rPr lang="en-US" sz="5400" dirty="0">
                <a:latin typeface="Minion Pro"/>
              </a:rPr>
              <a:t>Locations Where Concealed Handguns are Prohibited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8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609527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Effective Notice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08" y="1610206"/>
            <a:ext cx="2162694" cy="3355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9260" y="2659504"/>
            <a:ext cx="6456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inion Pro"/>
                <a:cs typeface="Arial"/>
              </a:rPr>
              <a:t>In writing in both English &amp; Spanish. </a:t>
            </a:r>
          </a:p>
          <a:p>
            <a:endParaRPr lang="en-US" sz="2400" dirty="0">
              <a:latin typeface="Minion Pro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inion Pro"/>
                <a:cs typeface="Arial"/>
              </a:rPr>
              <a:t>Must be placed in a manner that is </a:t>
            </a:r>
            <a:r>
              <a:rPr lang="en-US" sz="2800" b="1" u="sng" dirty="0">
                <a:latin typeface="Minion Pro"/>
                <a:cs typeface="Arial"/>
              </a:rPr>
              <a:t>clearly visible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11416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7912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4592" y="2017396"/>
            <a:ext cx="11016762" cy="3152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used as a church, synagogue, or other establish religious worship.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used as a polling place on the day of a federal, state, or local election.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used by a court.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In a nonpublic, secure portion of the UNT Police Department. </a:t>
            </a:r>
            <a:endParaRPr lang="en-US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22195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7912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4592" y="2017396"/>
            <a:ext cx="11016762" cy="3152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Location where substances designated as “immediately dangerous to life and health” are present, access is restricted to the individuals who perform research or duties, and a sealed &amp; filtered environment is essential. </a:t>
            </a:r>
          </a:p>
          <a:p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In a laboratory where biological hazards, defined by policy, are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In an area where equipment that is incompatible w/ metallic objects is present, such as magnetic resonance imaging (MRI) &amp; nuclear magnetic resonance (NMR) machines.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 </a:t>
            </a:r>
          </a:p>
        </p:txBody>
      </p:sp>
    </p:spTree>
    <p:extLst>
      <p:ext uri="{BB962C8B-B14F-4D97-AF65-F5344CB8AC3E}">
        <p14:creationId xmlns:p14="http://schemas.microsoft.com/office/powerpoint/2010/main" val="44216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15" y="1933865"/>
            <a:ext cx="4163833" cy="274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049" y="1922494"/>
            <a:ext cx="4602635" cy="2603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3203" y="5247873"/>
            <a:ext cx="2045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Biosafety Level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3 or 4</a:t>
            </a:r>
          </a:p>
        </p:txBody>
      </p:sp>
      <p:sp>
        <p:nvSpPr>
          <p:cNvPr id="9" name="Rectangle 8"/>
          <p:cNvSpPr/>
          <p:nvPr/>
        </p:nvSpPr>
        <p:spPr>
          <a:xfrm>
            <a:off x="7877906" y="5397865"/>
            <a:ext cx="212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inion Pro"/>
                <a:cs typeface="Arial"/>
              </a:rPr>
              <a:t>Clean Room at Discovery Park</a:t>
            </a:r>
          </a:p>
        </p:txBody>
      </p:sp>
      <p:sp>
        <p:nvSpPr>
          <p:cNvPr id="10" name="Oval 9"/>
          <p:cNvSpPr/>
          <p:nvPr/>
        </p:nvSpPr>
        <p:spPr>
          <a:xfrm>
            <a:off x="7491044" y="5107196"/>
            <a:ext cx="2514601" cy="11748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8873" y="5054415"/>
            <a:ext cx="2436826" cy="12276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37492" y="431457"/>
            <a:ext cx="9338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2720453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339" y="7912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7393" y="2180492"/>
            <a:ext cx="11535508" cy="32971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Where a state or federal law or contract, at the sole discretion of the organization with whom the contract is entered </a:t>
            </a:r>
            <a:r>
              <a:rPr lang="en-US" sz="2400" b="1" u="sng" dirty="0">
                <a:latin typeface="Minion Pro"/>
              </a:rPr>
              <a:t>requires exclusion </a:t>
            </a:r>
            <a:r>
              <a:rPr lang="en-US" sz="2400" dirty="0">
                <a:latin typeface="Minion Pro"/>
              </a:rPr>
              <a:t>of a handgun in a specific location.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algn="ctr"/>
            <a:r>
              <a:rPr lang="en-US" sz="2400" dirty="0">
                <a:latin typeface="Minion Pro"/>
              </a:rPr>
              <a:t>Exclusion can not generally prohibit license holders from carrying concealed handguns on the campus premises</a:t>
            </a:r>
          </a:p>
        </p:txBody>
      </p:sp>
    </p:spTree>
    <p:extLst>
      <p:ext uri="{BB962C8B-B14F-4D97-AF65-F5344CB8AC3E}">
        <p14:creationId xmlns:p14="http://schemas.microsoft.com/office/powerpoint/2010/main" val="289661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2" y="802958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00100" y="2337876"/>
            <a:ext cx="11016762" cy="22292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where medical, health, or clinical services are provided.</a:t>
            </a:r>
          </a:p>
          <a:p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where services to minors are provided.</a:t>
            </a:r>
          </a:p>
          <a:p>
            <a:endParaRPr lang="en-US" sz="24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 </a:t>
            </a:r>
          </a:p>
        </p:txBody>
      </p:sp>
    </p:spTree>
    <p:extLst>
      <p:ext uri="{BB962C8B-B14F-4D97-AF65-F5344CB8AC3E}">
        <p14:creationId xmlns:p14="http://schemas.microsoft.com/office/powerpoint/2010/main" val="307389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9574" y="882163"/>
            <a:ext cx="8667750" cy="873442"/>
          </a:xfrm>
        </p:spPr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3625" y="2405465"/>
            <a:ext cx="8265259" cy="2069819"/>
          </a:xfrm>
        </p:spPr>
        <p:txBody>
          <a:bodyPr/>
          <a:lstStyle/>
          <a:p>
            <a:pPr algn="ctr"/>
            <a:r>
              <a:rPr lang="en-US" sz="2400" dirty="0">
                <a:latin typeface="Minion Pro"/>
              </a:rPr>
              <a:t>This PowerPoint is intended to provide individuals with the basic information from UNT’s Campus Carry Policy and is for </a:t>
            </a:r>
            <a:br>
              <a:rPr lang="en-US" sz="2400" dirty="0">
                <a:latin typeface="Minion Pro"/>
              </a:rPr>
            </a:br>
            <a:r>
              <a:rPr lang="en-US" sz="2400" dirty="0">
                <a:latin typeface="Minion Pro"/>
              </a:rPr>
              <a:t>License To Carry Holders (LTC). </a:t>
            </a:r>
          </a:p>
          <a:p>
            <a:pPr algn="ctr"/>
            <a:r>
              <a:rPr lang="en-US" sz="2400" dirty="0">
                <a:latin typeface="Minion Pro"/>
              </a:rPr>
              <a:t>If you choose to carry a concealed handgun on UNT property, </a:t>
            </a:r>
            <a:br>
              <a:rPr lang="en-US" sz="2400" dirty="0">
                <a:latin typeface="Minion Pro"/>
              </a:rPr>
            </a:br>
            <a:r>
              <a:rPr lang="en-US" sz="2400" dirty="0">
                <a:latin typeface="Minion Pro"/>
              </a:rPr>
              <a:t>as a license holder, </a:t>
            </a:r>
            <a:r>
              <a:rPr lang="en-US" sz="2400" b="1" u="sng" dirty="0">
                <a:solidFill>
                  <a:srgbClr val="FF0000"/>
                </a:solidFill>
                <a:latin typeface="Minion Pro"/>
              </a:rPr>
              <a:t>you are responsible</a:t>
            </a:r>
            <a:r>
              <a:rPr lang="en-US" sz="2400" dirty="0">
                <a:latin typeface="Minion Pro"/>
              </a:rPr>
              <a:t> </a:t>
            </a:r>
            <a:br>
              <a:rPr lang="en-US" sz="2400" dirty="0">
                <a:latin typeface="Minion Pro"/>
              </a:rPr>
            </a:br>
            <a:r>
              <a:rPr lang="en-US" sz="2400" dirty="0">
                <a:latin typeface="Minion Pro"/>
              </a:rPr>
              <a:t>for knowing Texas statutory requirements.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5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37" y="1019448"/>
            <a:ext cx="4166144" cy="2499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571" y="1963224"/>
            <a:ext cx="2493248" cy="3039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37" y="4486944"/>
            <a:ext cx="3282377" cy="221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554" y="1208250"/>
            <a:ext cx="3228748" cy="32287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8380" y="3736192"/>
            <a:ext cx="1977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Chestnut Hall</a:t>
            </a:r>
          </a:p>
        </p:txBody>
      </p:sp>
      <p:sp>
        <p:nvSpPr>
          <p:cNvPr id="11" name="Oval 10"/>
          <p:cNvSpPr/>
          <p:nvPr/>
        </p:nvSpPr>
        <p:spPr>
          <a:xfrm>
            <a:off x="952560" y="3581294"/>
            <a:ext cx="2249291" cy="8143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42981" y="5259298"/>
            <a:ext cx="350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Psychology Clinic in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Terrill Hall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39932" y="4745796"/>
            <a:ext cx="3223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Speech &amp; Hearing Clinic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in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Speech &amp; Hearing Building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24461" y="5416023"/>
            <a:ext cx="17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Welch Street Complex 2</a:t>
            </a:r>
          </a:p>
        </p:txBody>
      </p:sp>
      <p:sp>
        <p:nvSpPr>
          <p:cNvPr id="16" name="Oval 15"/>
          <p:cNvSpPr/>
          <p:nvPr/>
        </p:nvSpPr>
        <p:spPr>
          <a:xfrm>
            <a:off x="5510571" y="5061061"/>
            <a:ext cx="2680664" cy="1063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98086" y="5207461"/>
            <a:ext cx="1762071" cy="1063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29946" y="4516672"/>
            <a:ext cx="3429965" cy="14870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13439" y="153524"/>
            <a:ext cx="7860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Minion Pro"/>
                <a:cs typeface="Arial"/>
              </a:rPr>
              <a:t>Concealed Handguns </a:t>
            </a:r>
            <a:r>
              <a:rPr lang="en-US" sz="40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354361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6" y="907942"/>
            <a:ext cx="2986271" cy="223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824" y="1301262"/>
            <a:ext cx="3895714" cy="2410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71" y="3705861"/>
            <a:ext cx="3469250" cy="15762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4253" y="5459621"/>
            <a:ext cx="2422776" cy="1268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99091" y="1397283"/>
            <a:ext cx="2034434" cy="1063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792433" y="3853084"/>
            <a:ext cx="2680664" cy="1063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534" y="5629992"/>
            <a:ext cx="2091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Child Development Lab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3617" y="4061644"/>
            <a:ext cx="3545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Kristen Farmer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Autism Center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4232" y="174434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McConnell Hall</a:t>
            </a:r>
          </a:p>
        </p:txBody>
      </p:sp>
      <p:pic>
        <p:nvPicPr>
          <p:cNvPr id="2050" name="Picture 2" descr="Matthews Hall Annex: Ingress portal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2100" y="2663667"/>
            <a:ext cx="1652954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5339" y="5856858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Child &amp; Family Resource Center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in Matthews Annex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9563" y="5629609"/>
            <a:ext cx="3774053" cy="10634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72459" y="123159"/>
            <a:ext cx="8315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392729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2" y="802958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028" y="2443383"/>
            <a:ext cx="9566031" cy="2229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where special student services are provided.</a:t>
            </a:r>
          </a:p>
          <a:p>
            <a:endParaRPr lang="en-US" sz="11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</a:t>
            </a:r>
          </a:p>
        </p:txBody>
      </p:sp>
    </p:spTree>
    <p:extLst>
      <p:ext uri="{BB962C8B-B14F-4D97-AF65-F5344CB8AC3E}">
        <p14:creationId xmlns:p14="http://schemas.microsoft.com/office/powerpoint/2010/main" val="338652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6" y="1606958"/>
            <a:ext cx="4534872" cy="340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532" y="1698382"/>
            <a:ext cx="4573714" cy="3218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1555" y="5416034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Minion Pro"/>
                <a:cs typeface="Arial"/>
              </a:rPr>
              <a:t>Union Meditation Room</a:t>
            </a:r>
          </a:p>
        </p:txBody>
      </p:sp>
      <p:sp>
        <p:nvSpPr>
          <p:cNvPr id="7" name="Oval 6"/>
          <p:cNvSpPr/>
          <p:nvPr/>
        </p:nvSpPr>
        <p:spPr>
          <a:xfrm>
            <a:off x="1158368" y="5234321"/>
            <a:ext cx="2815755" cy="790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5025" y="5398519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Minion Pro"/>
                <a:cs typeface="Arial"/>
              </a:rPr>
              <a:t>Goolsby Chapel</a:t>
            </a:r>
          </a:p>
        </p:txBody>
      </p:sp>
      <p:sp>
        <p:nvSpPr>
          <p:cNvPr id="9" name="Oval 8"/>
          <p:cNvSpPr/>
          <p:nvPr/>
        </p:nvSpPr>
        <p:spPr>
          <a:xfrm>
            <a:off x="7455103" y="5215570"/>
            <a:ext cx="4158001" cy="8625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4437" y="303356"/>
            <a:ext cx="8315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175186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2" y="802958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028" y="2443383"/>
            <a:ext cx="9566031" cy="22292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 location where intercollegiate, club, &amp; intramural athletic events occur on campus premises.</a:t>
            </a:r>
          </a:p>
          <a:p>
            <a:endParaRPr lang="en-US" sz="11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</a:t>
            </a:r>
          </a:p>
        </p:txBody>
      </p:sp>
    </p:spTree>
    <p:extLst>
      <p:ext uri="{BB962C8B-B14F-4D97-AF65-F5344CB8AC3E}">
        <p14:creationId xmlns:p14="http://schemas.microsoft.com/office/powerpoint/2010/main" val="3989308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31574" y="382267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Ken </a:t>
            </a:r>
            <a:r>
              <a:rPr lang="en-US" dirty="0" err="1">
                <a:latin typeface="Minion Pro"/>
                <a:cs typeface="Arial"/>
              </a:rPr>
              <a:t>Bahnsen</a:t>
            </a:r>
            <a:r>
              <a:rPr lang="en-US" dirty="0">
                <a:latin typeface="Minion Pro"/>
                <a:cs typeface="Arial"/>
              </a:rPr>
              <a:t>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Gym</a:t>
            </a:r>
          </a:p>
        </p:txBody>
      </p:sp>
      <p:sp>
        <p:nvSpPr>
          <p:cNvPr id="7" name="Oval 6"/>
          <p:cNvSpPr/>
          <p:nvPr/>
        </p:nvSpPr>
        <p:spPr>
          <a:xfrm>
            <a:off x="678099" y="1778883"/>
            <a:ext cx="2260474" cy="10501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099" y="1813353"/>
            <a:ext cx="2260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Minion Pro"/>
                <a:cs typeface="Arial"/>
              </a:rPr>
              <a:t>Physical Education Building</a:t>
            </a:r>
          </a:p>
        </p:txBody>
      </p:sp>
      <p:sp>
        <p:nvSpPr>
          <p:cNvPr id="9" name="Oval 8"/>
          <p:cNvSpPr/>
          <p:nvPr/>
        </p:nvSpPr>
        <p:spPr>
          <a:xfrm>
            <a:off x="9002897" y="3656769"/>
            <a:ext cx="2189711" cy="931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858" y="1220652"/>
            <a:ext cx="3337845" cy="2216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069" y="1398030"/>
            <a:ext cx="3102796" cy="2087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6596" y="5153572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POHL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Recreation Center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99" y="4187652"/>
            <a:ext cx="4629270" cy="223862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035705" y="5010744"/>
            <a:ext cx="2388971" cy="10911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7839" y="195028"/>
            <a:ext cx="8315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1846989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144" y="662281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028" y="2443383"/>
            <a:ext cx="9566031" cy="22292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Location where a large-scale events occur on the campus premises.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Large scale events includes any function or event, other than a classroom or academic program, where attendance is reasonably anticipated to exceed 200 individuals.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endParaRPr lang="en-US" sz="3000" dirty="0">
              <a:latin typeface="Minion Pro"/>
            </a:endParaRPr>
          </a:p>
          <a:p>
            <a:endParaRPr lang="en-US" sz="11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</a:t>
            </a:r>
          </a:p>
        </p:txBody>
      </p:sp>
    </p:spTree>
    <p:extLst>
      <p:ext uri="{BB962C8B-B14F-4D97-AF65-F5344CB8AC3E}">
        <p14:creationId xmlns:p14="http://schemas.microsoft.com/office/powerpoint/2010/main" val="419299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36134" y="4752779"/>
            <a:ext cx="2235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Minion Pro"/>
                <a:cs typeface="Arial"/>
              </a:rPr>
              <a:t>Main Auditorium </a:t>
            </a:r>
          </a:p>
          <a:p>
            <a:pPr algn="ctr"/>
            <a:r>
              <a:rPr lang="en-US" sz="2000" dirty="0">
                <a:latin typeface="Minion Pro"/>
                <a:cs typeface="Arial"/>
              </a:rPr>
              <a:t>in Auditorium </a:t>
            </a:r>
            <a:r>
              <a:rPr lang="en-US" sz="2000" dirty="0" err="1">
                <a:latin typeface="Minion Pro"/>
                <a:cs typeface="Arial"/>
              </a:rPr>
              <a:t>Bldg</a:t>
            </a:r>
            <a:endParaRPr lang="en-US" sz="2000" dirty="0">
              <a:latin typeface="Minion Pro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03191" y="3383664"/>
            <a:ext cx="2719340" cy="12850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3669" y="4251466"/>
            <a:ext cx="2198539" cy="7546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00464" y="4640729"/>
            <a:ext cx="2706985" cy="931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nion Pro"/>
                <a:cs typeface="Arial"/>
              </a:rPr>
              <a:t>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280" y="1374489"/>
            <a:ext cx="3190518" cy="1977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447" y="2488310"/>
            <a:ext cx="2615293" cy="1974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11" y="4760825"/>
            <a:ext cx="3434137" cy="1911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281" y="2261094"/>
            <a:ext cx="2911587" cy="19375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03191" y="3723989"/>
            <a:ext cx="2834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Minion Pro"/>
                <a:cs typeface="Arial"/>
              </a:rPr>
              <a:t>Voertman</a:t>
            </a:r>
            <a:r>
              <a:rPr lang="en-US" sz="2000" dirty="0">
                <a:latin typeface="Minion Pro"/>
                <a:cs typeface="Arial"/>
              </a:rPr>
              <a:t> Concert Hall </a:t>
            </a:r>
          </a:p>
          <a:p>
            <a:pPr algn="ctr"/>
            <a:r>
              <a:rPr lang="en-US" sz="2000" dirty="0">
                <a:latin typeface="Minion Pro"/>
                <a:cs typeface="Arial"/>
              </a:rPr>
              <a:t>in Music Building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20321" y="4468640"/>
            <a:ext cx="1815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Minion Pro"/>
                <a:cs typeface="Arial"/>
              </a:rPr>
              <a:t>Union Lyceum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97429" y="5383036"/>
            <a:ext cx="2616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Murchinson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Performing Arts Center</a:t>
            </a:r>
          </a:p>
        </p:txBody>
      </p:sp>
      <p:sp>
        <p:nvSpPr>
          <p:cNvPr id="29" name="Oval 28"/>
          <p:cNvSpPr/>
          <p:nvPr/>
        </p:nvSpPr>
        <p:spPr>
          <a:xfrm>
            <a:off x="3597429" y="5239384"/>
            <a:ext cx="2669032" cy="10215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9279" y="199627"/>
            <a:ext cx="8315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4144286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3893" y="5461023"/>
            <a:ext cx="37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inion Pro"/>
                <a:cs typeface="Arial"/>
              </a:rPr>
              <a:t>Ballrooms </a:t>
            </a:r>
            <a:r>
              <a:rPr lang="en-US" sz="2400" dirty="0">
                <a:latin typeface="Minion Pro"/>
                <a:cs typeface="Arial"/>
              </a:rPr>
              <a:t>in </a:t>
            </a:r>
          </a:p>
          <a:p>
            <a:pPr algn="ctr"/>
            <a:r>
              <a:rPr lang="en-US" sz="2400" dirty="0">
                <a:latin typeface="Minion Pro"/>
                <a:cs typeface="Arial"/>
              </a:rPr>
              <a:t>Gateway &amp; Union</a:t>
            </a:r>
          </a:p>
        </p:txBody>
      </p:sp>
      <p:sp>
        <p:nvSpPr>
          <p:cNvPr id="14" name="Oval 13"/>
          <p:cNvSpPr/>
          <p:nvPr/>
        </p:nvSpPr>
        <p:spPr>
          <a:xfrm>
            <a:off x="1793630" y="5015850"/>
            <a:ext cx="2896839" cy="18141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62" y="2581579"/>
            <a:ext cx="4446157" cy="2434271"/>
          </a:xfrm>
          <a:prstGeom prst="rect">
            <a:avLst/>
          </a:prstGeom>
        </p:spPr>
      </p:pic>
      <p:pic>
        <p:nvPicPr>
          <p:cNvPr id="5122" name="Picture 2" descr="University Union | Division of Student Affai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30" y="859856"/>
            <a:ext cx="5041822" cy="22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54" y="1835389"/>
            <a:ext cx="4130571" cy="23275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38027" y="4512452"/>
            <a:ext cx="1740419" cy="931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80501" y="4686187"/>
            <a:ext cx="1255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Minion Pro"/>
                <a:cs typeface="Arial"/>
              </a:rPr>
              <a:t>Coliseum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8347" y="142617"/>
            <a:ext cx="8315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3555474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2" y="802958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Handguns </a:t>
            </a:r>
            <a:r>
              <a:rPr lang="en-US" sz="48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2144" y="2162029"/>
            <a:ext cx="9566031" cy="22292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At Activities 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Intercollegiate, club, &amp; intramural athletic events occur on campus.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University and high school graduations occur. </a:t>
            </a:r>
          </a:p>
          <a:p>
            <a:endParaRPr lang="en-US" sz="1100" dirty="0">
              <a:latin typeface="Minion Pro"/>
            </a:endParaRPr>
          </a:p>
          <a:p>
            <a:r>
              <a:rPr lang="en-US" sz="2400" dirty="0">
                <a:latin typeface="Minion Pro"/>
              </a:rPr>
              <a:t>Specifically:</a:t>
            </a:r>
          </a:p>
        </p:txBody>
      </p:sp>
    </p:spTree>
    <p:extLst>
      <p:ext uri="{BB962C8B-B14F-4D97-AF65-F5344CB8AC3E}">
        <p14:creationId xmlns:p14="http://schemas.microsoft.com/office/powerpoint/2010/main" val="312099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1164" y="433682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</a:rPr>
              <a:t>Campus Carry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3385" y="1729667"/>
            <a:ext cx="11192607" cy="2886294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</a:rPr>
              <a:t>Signed into </a:t>
            </a:r>
            <a:r>
              <a:rPr lang="en-US" sz="2000" b="1" u="sng" dirty="0">
                <a:latin typeface="Minion Pro"/>
              </a:rPr>
              <a:t>law by Governor Abbott </a:t>
            </a:r>
            <a:r>
              <a:rPr lang="en-US" sz="2000" dirty="0">
                <a:latin typeface="Minion Pro"/>
              </a:rPr>
              <a:t>June, 2015.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Minion Pro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</a:rPr>
              <a:t>The University </a:t>
            </a:r>
            <a:r>
              <a:rPr lang="en-US" sz="2000" b="1" u="sng" dirty="0">
                <a:latin typeface="Minion Pro"/>
              </a:rPr>
              <a:t>may not</a:t>
            </a:r>
            <a:r>
              <a:rPr lang="en-US" sz="2000" b="1" dirty="0">
                <a:latin typeface="Minion Pro"/>
              </a:rPr>
              <a:t> </a:t>
            </a:r>
            <a:r>
              <a:rPr lang="en-US" sz="2000" dirty="0">
                <a:latin typeface="Minion Pro"/>
              </a:rPr>
              <a:t>establish rules that generally prohibit license holders from carrying concealed handguns.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Minion Pro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/>
              </a:rPr>
              <a:t>Went into effect </a:t>
            </a:r>
            <a:r>
              <a:rPr lang="en-US" sz="2000" b="1" dirty="0">
                <a:latin typeface="Minion Pro"/>
              </a:rPr>
              <a:t>August 1</a:t>
            </a:r>
            <a:r>
              <a:rPr lang="en-US" sz="2000" b="1" baseline="30000" dirty="0">
                <a:latin typeface="Minion Pro"/>
              </a:rPr>
              <a:t>st</a:t>
            </a:r>
            <a:r>
              <a:rPr lang="en-US" sz="2000" b="1" dirty="0">
                <a:latin typeface="Minion Pro"/>
              </a:rPr>
              <a:t>, 2016.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Minion Pro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Minion Pro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1069" y="4026930"/>
            <a:ext cx="853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More information on </a:t>
            </a:r>
            <a:r>
              <a:rPr lang="en-US" sz="2000" dirty="0">
                <a:hlinkClick r:id="rId2" action="ppaction://hlinksldjump"/>
              </a:rPr>
              <a:t>“Constitutional Carry” </a:t>
            </a:r>
            <a:r>
              <a:rPr lang="en-US" sz="2000" dirty="0"/>
              <a:t>can be found on slide 35. </a:t>
            </a:r>
          </a:p>
        </p:txBody>
      </p:sp>
    </p:spTree>
    <p:extLst>
      <p:ext uri="{BB962C8B-B14F-4D97-AF65-F5344CB8AC3E}">
        <p14:creationId xmlns:p14="http://schemas.microsoft.com/office/powerpoint/2010/main" val="1980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52359" y="1869125"/>
            <a:ext cx="1662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MGV Sports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Complex</a:t>
            </a:r>
          </a:p>
        </p:txBody>
      </p:sp>
      <p:sp>
        <p:nvSpPr>
          <p:cNvPr id="14" name="Oval 13"/>
          <p:cNvSpPr/>
          <p:nvPr/>
        </p:nvSpPr>
        <p:spPr>
          <a:xfrm>
            <a:off x="721385" y="5619907"/>
            <a:ext cx="2207110" cy="11303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70" y="886834"/>
            <a:ext cx="2354274" cy="205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206" y="3733482"/>
            <a:ext cx="2658474" cy="178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08" y="3433009"/>
            <a:ext cx="3914896" cy="2136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16" y="1002109"/>
            <a:ext cx="3470118" cy="184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751" y="2636151"/>
            <a:ext cx="3915919" cy="2202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0114" y="5773693"/>
            <a:ext cx="196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Warranch Tennis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Complex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03099" y="1384358"/>
            <a:ext cx="212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Fields used for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 Intramural Activities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9809" y="600040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Apogee Stadium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01368" y="5354077"/>
            <a:ext cx="2048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Minion Pro"/>
                <a:cs typeface="Arial"/>
              </a:rPr>
              <a:t>Track and Soccer </a:t>
            </a:r>
          </a:p>
          <a:p>
            <a:pPr algn="ctr"/>
            <a:r>
              <a:rPr lang="en-US" dirty="0">
                <a:latin typeface="Minion Pro"/>
                <a:cs typeface="Arial"/>
              </a:rPr>
              <a:t>Stadium</a:t>
            </a:r>
          </a:p>
        </p:txBody>
      </p:sp>
      <p:sp>
        <p:nvSpPr>
          <p:cNvPr id="15" name="Oval 14"/>
          <p:cNvSpPr/>
          <p:nvPr/>
        </p:nvSpPr>
        <p:spPr>
          <a:xfrm>
            <a:off x="5124832" y="5101744"/>
            <a:ext cx="2224917" cy="11710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52359" y="1402056"/>
            <a:ext cx="1672749" cy="15804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36269" y="5569698"/>
            <a:ext cx="2235024" cy="11083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1658" y="1081187"/>
            <a:ext cx="2039865" cy="13227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2458" y="79526"/>
            <a:ext cx="831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Minion Pro"/>
                <a:cs typeface="Arial"/>
              </a:rPr>
              <a:t>Concealed Handguns </a:t>
            </a:r>
            <a:r>
              <a:rPr lang="en-US" sz="4400" dirty="0">
                <a:solidFill>
                  <a:srgbClr val="FF0000"/>
                </a:solidFill>
                <a:latin typeface="Minion Pro"/>
                <a:cs typeface="Arial"/>
              </a:rPr>
              <a:t>Prohibited</a:t>
            </a:r>
          </a:p>
        </p:txBody>
      </p:sp>
    </p:spTree>
    <p:extLst>
      <p:ext uri="{BB962C8B-B14F-4D97-AF65-F5344CB8AC3E}">
        <p14:creationId xmlns:p14="http://schemas.microsoft.com/office/powerpoint/2010/main" val="2446943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0" y="6007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Campus Housing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3972" y="1634491"/>
            <a:ext cx="10022375" cy="3913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 resident LTC holder may carry a concealed handgun into campus housing &amp; may store the weapon in his or her </a:t>
            </a:r>
            <a:r>
              <a:rPr lang="en-US" sz="2400" b="1" u="sng" dirty="0">
                <a:latin typeface="Minion Pro"/>
              </a:rPr>
              <a:t>private residential room</a:t>
            </a:r>
            <a:r>
              <a:rPr lang="en-US" sz="2400" dirty="0">
                <a:latin typeface="Minion Pro"/>
              </a:rPr>
              <a:t>. 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Except during periods between the spring and fall semesters.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The weapon must be carried on his or her person at all times or stored in a </a:t>
            </a:r>
            <a:r>
              <a:rPr lang="en-US" sz="2400" b="1" u="sng" dirty="0">
                <a:latin typeface="Minion Pro"/>
              </a:rPr>
              <a:t>University installed or approved locked container </a:t>
            </a:r>
            <a:r>
              <a:rPr lang="en-US" sz="2400" dirty="0">
                <a:latin typeface="Minion Pro"/>
              </a:rPr>
              <a:t>in his or her private residential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May not intentionally or knowingly display a handgun in plain view of another person except as necessary to properly store the weapon in his or her private residential room.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067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0" y="6007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Temporarily Prohibiting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3972" y="1634490"/>
            <a:ext cx="10022375" cy="4186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The President or designee may prohibit carrying of concealed handguns for up to 7 days to promote safety on campus premises: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When activity has a history for violence;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Where a large-scale activity,</a:t>
            </a:r>
          </a:p>
          <a:p>
            <a:pPr marL="885825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inion Pro"/>
              </a:rPr>
              <a:t>Due to the presence of alcohol, </a:t>
            </a:r>
          </a:p>
          <a:p>
            <a:pPr marL="885825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inion Pro"/>
              </a:rPr>
              <a:t>Uniqueness of the campus environment, </a:t>
            </a:r>
          </a:p>
          <a:p>
            <a:pPr marL="885825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inion Pro"/>
              </a:rPr>
              <a:t>Specific threat of violence, or </a:t>
            </a:r>
          </a:p>
          <a:p>
            <a:pPr marL="885825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inion Pro"/>
              </a:rPr>
              <a:t>Other safety considerations present a reasonable threat to health or safety</a:t>
            </a:r>
            <a:r>
              <a:rPr lang="en-US" dirty="0">
                <a:latin typeface="Minion Pro"/>
              </a:rPr>
              <a:t>.</a:t>
            </a:r>
          </a:p>
          <a:p>
            <a:pPr marL="1028700" lvl="1" indent="-342900"/>
            <a:endParaRPr lang="en-US" sz="3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718655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0" y="6007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Temporarily Prohibiting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3970" y="1783959"/>
            <a:ext cx="10022375" cy="4186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The University Chief of Police may prohibit the carrying of concealed handguns on campus premises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When it </a:t>
            </a:r>
            <a:r>
              <a:rPr lang="en-US" sz="2400" b="1" u="sng" dirty="0">
                <a:latin typeface="Minion Pro"/>
              </a:rPr>
              <a:t>reasonably appears </a:t>
            </a:r>
            <a:r>
              <a:rPr lang="en-US" sz="2400" dirty="0">
                <a:latin typeface="Minion Pro"/>
              </a:rPr>
              <a:t>there is a threat of injury to human life, destruction to University property, or a threat of willful disruption or orderly operation of University (Education Code 51.231)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Upon receipt of </a:t>
            </a:r>
            <a:r>
              <a:rPr lang="en-US" sz="2400" b="1" u="sng" dirty="0">
                <a:latin typeface="Minion Pro"/>
              </a:rPr>
              <a:t>credible information </a:t>
            </a:r>
            <a:r>
              <a:rPr lang="en-US" sz="2400" dirty="0">
                <a:latin typeface="Minion Pro"/>
              </a:rPr>
              <a:t>of imminent injury to human life or destruction to University property.</a:t>
            </a:r>
          </a:p>
          <a:p>
            <a:pPr lvl="1" indent="0">
              <a:buNone/>
            </a:pPr>
            <a:endParaRPr lang="en-US" sz="3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17632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0" y="6007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Temporarily Prohibiting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3970" y="1783959"/>
            <a:ext cx="10022375" cy="41860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Review of decision to temporarily restrict: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A LTC holder may request a review of decision.</a:t>
            </a:r>
          </a:p>
          <a:p>
            <a:pPr marL="585788" lvl="1" indent="-28575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Request must be in writing to reviewing official &amp; describe why allowing concealed handguns does not present a safety concern.</a:t>
            </a:r>
          </a:p>
          <a:p>
            <a:pPr marL="585788" lvl="1" indent="-28575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Reviewing official must notify LTC holder no later than 2 days after receiving request.</a:t>
            </a:r>
          </a:p>
          <a:p>
            <a:pPr marL="585788" lvl="1" indent="-28575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Decision of reviewing official is final.</a:t>
            </a:r>
          </a:p>
          <a:p>
            <a:pPr lvl="1" indent="0">
              <a:buNone/>
            </a:pPr>
            <a:endParaRPr lang="en-US" sz="30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6150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260" y="600735"/>
            <a:ext cx="9247797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Constitutional Carry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654" y="1854298"/>
            <a:ext cx="10884877" cy="4186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“Constitutional Carry” means the carrying of a firearm, including a handgun, openly or concealed without a license, except where prohibited by law. </a:t>
            </a:r>
            <a:br>
              <a:rPr lang="en-US" sz="2400" dirty="0">
                <a:latin typeface="Minion Pro"/>
              </a:rPr>
            </a:br>
            <a:r>
              <a:rPr lang="en-US" sz="2400" b="1" u="sng" dirty="0">
                <a:latin typeface="Minion Pro"/>
              </a:rPr>
              <a:t>“Constitutional Carry” is prohibited within UNT buildings.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Was Effective September 1, 2021</a:t>
            </a:r>
          </a:p>
          <a:p>
            <a:pPr marL="642938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Texas law allows most individuals to carry a handgun in most places in Texas. This change is often referred to as “constitutional carry” to distinguish it from the former “license to carry” terminology. </a:t>
            </a:r>
          </a:p>
          <a:p>
            <a:pPr marL="300038" lvl="1" indent="0">
              <a:buNone/>
            </a:pPr>
            <a:endParaRPr lang="en-US" b="1" dirty="0">
              <a:latin typeface="Minion Pro"/>
            </a:endParaRPr>
          </a:p>
          <a:p>
            <a:pPr marL="300038" lvl="1" indent="0" algn="ctr">
              <a:buNone/>
            </a:pPr>
            <a:r>
              <a:rPr lang="en-US" b="1" dirty="0">
                <a:latin typeface="Minion Pro"/>
              </a:rPr>
              <a:t>License to Carry (LTC) holders are still required to </a:t>
            </a:r>
            <a:br>
              <a:rPr lang="en-US" b="1" dirty="0">
                <a:latin typeface="Minion Pro"/>
              </a:rPr>
            </a:br>
            <a:r>
              <a:rPr lang="en-US" b="1" dirty="0">
                <a:latin typeface="Minion Pro"/>
              </a:rPr>
              <a:t>conceal their handgun when on UNT campus.</a:t>
            </a:r>
          </a:p>
          <a:p>
            <a:pPr lvl="1" indent="0">
              <a:buNone/>
            </a:pPr>
            <a:endParaRPr lang="en-US" sz="30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Minion Pro"/>
            </a:endParaRPr>
          </a:p>
          <a:p>
            <a:endParaRPr lang="en-US" sz="11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551158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2178" y="962126"/>
            <a:ext cx="8667750" cy="873442"/>
          </a:xfrm>
        </p:spPr>
        <p:txBody>
          <a:bodyPr/>
          <a:lstStyle/>
          <a:p>
            <a:pPr algn="ctr"/>
            <a:r>
              <a:rPr lang="en-US" dirty="0"/>
              <a:t>Questions???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9268" y="2477015"/>
            <a:ext cx="10093570" cy="2448241"/>
          </a:xfrm>
        </p:spPr>
        <p:txBody>
          <a:bodyPr/>
          <a:lstStyle/>
          <a:p>
            <a:pPr algn="ctr"/>
            <a:r>
              <a:rPr lang="en-US" sz="3600" dirty="0"/>
              <a:t>If you have any additional questions, call the </a:t>
            </a:r>
          </a:p>
          <a:p>
            <a:pPr algn="ctr"/>
            <a:r>
              <a:rPr lang="en-US" sz="3600" dirty="0"/>
              <a:t>UNT Police Department’s Non-Emergency line at:</a:t>
            </a:r>
          </a:p>
          <a:p>
            <a:pPr algn="ctr"/>
            <a:r>
              <a:rPr lang="en-US" sz="3600" b="1" dirty="0"/>
              <a:t>940-565-3000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26" y="4609905"/>
            <a:ext cx="1620253" cy="20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9574" y="530470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Policy Statement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3283" y="2528558"/>
            <a:ext cx="7140332" cy="1647788"/>
          </a:xfrm>
        </p:spPr>
        <p:txBody>
          <a:bodyPr/>
          <a:lstStyle/>
          <a:p>
            <a:pPr algn="ctr"/>
            <a:r>
              <a:rPr lang="en-US" sz="2400" dirty="0">
                <a:latin typeface="Minion Pro"/>
              </a:rPr>
              <a:t>UNT is committed to providing </a:t>
            </a:r>
            <a:r>
              <a:rPr lang="en-US" sz="2400" b="1" dirty="0">
                <a:latin typeface="Minion Pro"/>
              </a:rPr>
              <a:t>a safe environment </a:t>
            </a:r>
            <a:r>
              <a:rPr lang="en-US" sz="2400" dirty="0">
                <a:latin typeface="Minion Pro"/>
              </a:rPr>
              <a:t>for students, faculty, staff, and visitors, and to respecting the right of individuals who are permitted by law to carry a firearm.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5449" y="4512604"/>
            <a:ext cx="638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Minion Pro"/>
              </a:rPr>
              <a:t>UNT Campus Carry policy can be viewed online at </a:t>
            </a:r>
            <a:r>
              <a:rPr lang="en-US" b="1" u="sng" dirty="0">
                <a:latin typeface="Minion Pro"/>
                <a:hlinkClick r:id="rId2"/>
              </a:rPr>
              <a:t>campuscarry.unt.edu</a:t>
            </a:r>
            <a:endParaRPr lang="en-US" b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60162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4255" y="468850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Applicability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69" y="2026189"/>
            <a:ext cx="9214338" cy="4126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All faculty, staff, students, guests, visitors, &amp; individuals &amp; organizations doing business on behalf of the University on the campus property. </a:t>
            </a:r>
          </a:p>
          <a:p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License Holders issued a License to Carry (LTC) a handgun by the Texas Department of Public Safety under Chapter 411 of Texas Government Code.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Does not apply to commissioned peace officers.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7878" y="433681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Procedures &amp; Responsibilities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69" y="1867927"/>
            <a:ext cx="9214338" cy="41260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 LTC holder </a:t>
            </a:r>
            <a:r>
              <a:rPr lang="en-US" sz="2400" b="1" u="sng" dirty="0">
                <a:latin typeface="Minion Pro"/>
              </a:rPr>
              <a:t>may not </a:t>
            </a:r>
            <a:r>
              <a:rPr lang="en-US" sz="2400" dirty="0">
                <a:latin typeface="Minion Pro"/>
              </a:rPr>
              <a:t>carry a handgun openly on the campus of an institution of higher education such as UNT. </a:t>
            </a:r>
          </a:p>
          <a:p>
            <a:endParaRPr lang="en-US" sz="24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 LTC holder </a:t>
            </a:r>
            <a:r>
              <a:rPr lang="en-US" sz="2400" b="1" u="sng" dirty="0">
                <a:latin typeface="Minion Pro"/>
              </a:rPr>
              <a:t>may not </a:t>
            </a:r>
            <a:r>
              <a:rPr lang="en-US" sz="2400" dirty="0">
                <a:latin typeface="Minion Pro"/>
              </a:rPr>
              <a:t>carry a concealed handgun while intoxicated.</a:t>
            </a:r>
          </a:p>
          <a:p>
            <a:endParaRPr lang="en-US" sz="2400" dirty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 LTC holder is </a:t>
            </a:r>
            <a:r>
              <a:rPr lang="en-US" sz="2400" b="1" u="sng" dirty="0">
                <a:latin typeface="Minion Pro"/>
              </a:rPr>
              <a:t>not required </a:t>
            </a:r>
            <a:r>
              <a:rPr lang="en-US" sz="2400" dirty="0">
                <a:latin typeface="Minion Pro"/>
              </a:rPr>
              <a:t>to self-identify as such unless directed by a law enforcement officer.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8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7878" y="433681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Procedures &amp; Responsibilities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7869" y="1867927"/>
            <a:ext cx="9214338" cy="41260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Employee w/ a LTC may carry into his or her work space, unless location is prohibited by law or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Not authorized to use weapon in course or scope of duties.</a:t>
            </a:r>
          </a:p>
          <a:p>
            <a:pPr marL="885825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Minion Pro"/>
              </a:rPr>
              <a:t>Carrying is a </a:t>
            </a:r>
            <a:r>
              <a:rPr lang="en-US" sz="1800" b="1" u="sng" dirty="0">
                <a:latin typeface="Minion Pro"/>
              </a:rPr>
              <a:t>personal decision </a:t>
            </a:r>
            <a:r>
              <a:rPr lang="en-US" sz="1800" dirty="0">
                <a:latin typeface="Minion Pro"/>
              </a:rPr>
              <a:t>&amp; not on behalf of the University.</a:t>
            </a:r>
          </a:p>
          <a:p>
            <a:pPr marL="300038" lvl="1" indent="0">
              <a:buNone/>
            </a:pPr>
            <a:endParaRPr lang="en-US" dirty="0">
              <a:latin typeface="Minion Pro"/>
            </a:endParaRPr>
          </a:p>
          <a:p>
            <a:pPr marL="585788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inion Pro"/>
              </a:rPr>
              <a:t>Employee accepts </a:t>
            </a:r>
            <a:r>
              <a:rPr lang="en-US" b="1" u="sng" dirty="0">
                <a:latin typeface="Minion Pro"/>
              </a:rPr>
              <a:t>personal liability </a:t>
            </a:r>
            <a:r>
              <a:rPr lang="en-US" dirty="0">
                <a:latin typeface="Minion Pro"/>
              </a:rPr>
              <a:t>for any injury or damage as result of use of handgun not the University.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1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7878" y="433681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746" y="1867927"/>
            <a:ext cx="10920045" cy="4126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A LTC holder may carry a concealed handgun while on campus premises.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sz="2000" dirty="0">
                <a:latin typeface="Minion Pro"/>
              </a:rPr>
              <a:t>Except for areas with the 30.06 signage (or similar). 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“Concealed Handgun” means a handgun, the presence of which is </a:t>
            </a:r>
            <a:r>
              <a:rPr lang="en-US" sz="2400" b="1" u="sng" dirty="0">
                <a:latin typeface="Minion Pro"/>
              </a:rPr>
              <a:t>not openly noticeable</a:t>
            </a:r>
            <a:r>
              <a:rPr lang="en-US" sz="2400" b="1" dirty="0">
                <a:latin typeface="Minion Pro"/>
              </a:rPr>
              <a:t> </a:t>
            </a:r>
            <a:r>
              <a:rPr lang="en-US" sz="2400" dirty="0">
                <a:latin typeface="Minion Pro"/>
              </a:rPr>
              <a:t>to the </a:t>
            </a:r>
            <a:r>
              <a:rPr lang="en-US" sz="2400" b="1" u="sng" dirty="0">
                <a:latin typeface="Minion Pro"/>
              </a:rPr>
              <a:t>ordinary observation </a:t>
            </a:r>
            <a:r>
              <a:rPr lang="en-US" sz="2400" dirty="0">
                <a:latin typeface="Minion Pro"/>
              </a:rPr>
              <a:t>of a reasonable person.</a:t>
            </a:r>
          </a:p>
          <a:p>
            <a:endParaRPr lang="en-US" sz="1100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nion Pro"/>
              </a:rPr>
              <a:t>Different weapon law requirements apply to off campus locations.</a:t>
            </a:r>
          </a:p>
        </p:txBody>
      </p:sp>
    </p:spTree>
    <p:extLst>
      <p:ext uri="{BB962C8B-B14F-4D97-AF65-F5344CB8AC3E}">
        <p14:creationId xmlns:p14="http://schemas.microsoft.com/office/powerpoint/2010/main" val="196570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7878" y="433681"/>
            <a:ext cx="8667750" cy="873442"/>
          </a:xfrm>
        </p:spPr>
        <p:txBody>
          <a:bodyPr/>
          <a:lstStyle/>
          <a:p>
            <a:pPr algn="ctr"/>
            <a:r>
              <a:rPr lang="en-US" sz="4800" dirty="0">
                <a:latin typeface="Minion Pro"/>
                <a:cs typeface="Arial"/>
              </a:rPr>
              <a:t>Concealed Handgun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5934" y="1577780"/>
            <a:ext cx="10471637" cy="604105"/>
          </a:xfrm>
        </p:spPr>
        <p:txBody>
          <a:bodyPr/>
          <a:lstStyle/>
          <a:p>
            <a:pPr algn="ctr"/>
            <a:r>
              <a:rPr lang="en-US" sz="3600" b="1" dirty="0">
                <a:latin typeface="Minion Pro"/>
              </a:rPr>
              <a:t>This is what you should see.</a:t>
            </a:r>
            <a:br>
              <a:rPr lang="en-US" sz="3600" dirty="0">
                <a:latin typeface="Minion Pro"/>
              </a:rPr>
            </a:br>
            <a:endParaRPr lang="en-US" sz="3600" dirty="0">
              <a:latin typeface="Minion Pro"/>
            </a:endParaRPr>
          </a:p>
          <a:p>
            <a:pPr algn="ctr"/>
            <a:endParaRPr lang="en-US" sz="3600" dirty="0">
              <a:latin typeface="Minion Pro"/>
            </a:endParaRPr>
          </a:p>
          <a:p>
            <a:pPr algn="ctr"/>
            <a:endParaRPr lang="en-US" sz="3600" dirty="0">
              <a:latin typeface="Minion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36" t="12338" r="4765"/>
          <a:stretch/>
        </p:blipFill>
        <p:spPr>
          <a:xfrm>
            <a:off x="1013988" y="2725492"/>
            <a:ext cx="4189521" cy="2990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30" y="2725491"/>
            <a:ext cx="4492981" cy="29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5CFF7C7063E4BBE5C5AC9E634D24E" ma:contentTypeVersion="14" ma:contentTypeDescription="Create a new document." ma:contentTypeScope="" ma:versionID="191bd0d69e50264ebb8a8cdbfffa8751">
  <xsd:schema xmlns:xsd="http://www.w3.org/2001/XMLSchema" xmlns:xs="http://www.w3.org/2001/XMLSchema" xmlns:p="http://schemas.microsoft.com/office/2006/metadata/properties" xmlns:ns3="84c970ec-a88a-4b97-aa23-5dc0ddd7cbc0" xmlns:ns4="4b5c29b0-a2ba-4108-8c7b-fd3243c9aa93" targetNamespace="http://schemas.microsoft.com/office/2006/metadata/properties" ma:root="true" ma:fieldsID="a72e279b7cfa0ffd86d7e4f14e59b3ac" ns3:_="" ns4:_="">
    <xsd:import namespace="84c970ec-a88a-4b97-aa23-5dc0ddd7cbc0"/>
    <xsd:import namespace="4b5c29b0-a2ba-4108-8c7b-fd3243c9a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970ec-a88a-4b97-aa23-5dc0ddd7c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c29b0-a2ba-4108-8c7b-fd3243c9a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1A3C59-FFA7-4C0B-A224-76F61A166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18EB9-A704-4CB2-B0AD-FB422847826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4c970ec-a88a-4b97-aa23-5dc0ddd7cbc0"/>
    <ds:schemaRef ds:uri="http://purl.org/dc/elements/1.1/"/>
    <ds:schemaRef ds:uri="http://purl.org/dc/terms/"/>
    <ds:schemaRef ds:uri="4b5c29b0-a2ba-4108-8c7b-fd3243c9aa93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7B160C-B3B9-4E7B-887F-D9162E2F6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970ec-a88a-4b97-aa23-5dc0ddd7cbc0"/>
    <ds:schemaRef ds:uri="4b5c29b0-a2ba-4108-8c7b-fd3243c9a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1499</Words>
  <Application>Microsoft Office PowerPoint</Application>
  <PresentationFormat>Widescreen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Regular</vt:lpstr>
      <vt:lpstr>Courier New</vt:lpstr>
      <vt:lpstr>Helvetica</vt:lpstr>
      <vt:lpstr>Minion Pro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Polk, Jeremy</cp:lastModifiedBy>
  <cp:revision>119</cp:revision>
  <cp:lastPrinted>2019-10-14T17:07:34Z</cp:lastPrinted>
  <dcterms:created xsi:type="dcterms:W3CDTF">2019-07-08T18:39:15Z</dcterms:created>
  <dcterms:modified xsi:type="dcterms:W3CDTF">2022-08-23T14:33:02Z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0x0101006125CFF7C7063E4BBE5C5AC9E634D24E</vt:lpwstr>
  </property>
</Properties>
</file>